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87"/>
    <p:restoredTop sz="85227"/>
  </p:normalViewPr>
  <p:slideViewPr>
    <p:cSldViewPr snapToGrid="0" snapToObjects="1">
      <p:cViewPr varScale="1">
        <p:scale>
          <a:sx n="81" d="100"/>
          <a:sy n="81" d="100"/>
        </p:scale>
        <p:origin x="216" y="6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2/18/25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jpe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6442D-C99B-1001-6302-C6C2015E6E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258FFD-7ACD-50FD-8288-10EAE48104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8522D0-1063-8C68-FFB4-1F808BFC164E}"/>
              </a:ext>
            </a:extLst>
          </p:cNvPr>
          <p:cNvSpPr>
            <a:spLocks noGrp="1"/>
          </p:cNvSpPr>
          <p:nvPr>
            <p:ph type="body" idx="1"/>
          </p:nvPr>
        </p:nvSpPr>
        <p:spPr/>
        <p:txBody>
          <a:bodyPr/>
          <a:lstStyle/>
          <a:p>
            <a:pPr marL="0" indent="0">
              <a:buNone/>
            </a:pPr>
            <a:endParaRPr lang="en-US" dirty="0"/>
          </a:p>
        </p:txBody>
      </p:sp>
      <p:sp>
        <p:nvSpPr>
          <p:cNvPr id="4" name="Slide Number Placeholder 3">
            <a:extLst>
              <a:ext uri="{FF2B5EF4-FFF2-40B4-BE49-F238E27FC236}">
                <a16:creationId xmlns:a16="http://schemas.microsoft.com/office/drawing/2014/main" id="{16DB985A-11F1-271C-3C38-DCCD2C3A3D56}"/>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14173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78847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52065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980338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327725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667814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kkgob/IBM_ds_final/blob/main/parts_before_dash/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kkgob/IBM_ds_final/blob/main/parts_before_dash/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kkgob/IBM_ds_final/blob/main/parts_before_dash/edadataviz.ipynb"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kkgob/IBM_ds_final/blob/main/parts_before_dash/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dirty="0" err="1">
                <a:solidFill>
                  <a:schemeClr val="bg2"/>
                </a:solidFill>
                <a:latin typeface="Abadi"/>
                <a:ea typeface="SF Pro" pitchFamily="2" charset="0"/>
                <a:cs typeface="SF Pro" pitchFamily="2" charset="0"/>
              </a:rPr>
              <a:t>Sucheng</a:t>
            </a:r>
            <a:r>
              <a:rPr lang="en-US" dirty="0">
                <a:solidFill>
                  <a:schemeClr val="bg2"/>
                </a:solidFill>
                <a:latin typeface="Abadi"/>
                <a:ea typeface="SF Pro" pitchFamily="2" charset="0"/>
                <a:cs typeface="SF Pro" pitchFamily="2" charset="0"/>
              </a:rPr>
              <a:t> Li&gt;</a:t>
            </a:r>
          </a:p>
          <a:p>
            <a:r>
              <a:rPr lang="en-US" dirty="0">
                <a:solidFill>
                  <a:schemeClr val="bg2"/>
                </a:solidFill>
                <a:latin typeface="Abadi" panose="020B0604020104020204" pitchFamily="34" charset="0"/>
                <a:ea typeface="SF Pro" pitchFamily="2" charset="0"/>
                <a:cs typeface="SF Pro" pitchFamily="2" charset="0"/>
              </a:rPr>
              <a:t>&lt;Feb 17&gt;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506571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Wikipedia </a:t>
            </a:r>
            <a:r>
              <a:rPr lang="en-US" sz="2200" dirty="0">
                <a:solidFill>
                  <a:schemeClr val="accent3">
                    <a:lumMod val="25000"/>
                  </a:schemeClr>
                </a:solidFill>
                <a:latin typeface="Abadi"/>
                <a:sym typeface="Wingdings" pitchFamily="2" charset="2"/>
              </a:rPr>
              <a:t> find HTML table header  create table and save as .csv</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https://github.com/kkgob/IBM_ds_final/blob/main/parts_before_dash/webscraping.ipynb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4">
            <a:extLst>
              <a:ext uri="{FF2B5EF4-FFF2-40B4-BE49-F238E27FC236}">
                <a16:creationId xmlns:a16="http://schemas.microsoft.com/office/drawing/2014/main" id="{1BAE240B-10A1-64C0-16A9-CFD246E3E7CB}"/>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Wikipedia(HTML)</a:t>
            </a:r>
          </a:p>
        </p:txBody>
      </p:sp>
      <p:sp>
        <p:nvSpPr>
          <p:cNvPr id="7" name="Rectangle 6">
            <a:extLst>
              <a:ext uri="{FF2B5EF4-FFF2-40B4-BE49-F238E27FC236}">
                <a16:creationId xmlns:a16="http://schemas.microsoft.com/office/drawing/2014/main" id="{B6BDD7F8-6C85-060F-FFBB-44581F1C278D}"/>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Find tables, handle tags</a:t>
            </a:r>
          </a:p>
        </p:txBody>
      </p:sp>
      <p:sp>
        <p:nvSpPr>
          <p:cNvPr id="8" name="Rectangle 7">
            <a:extLst>
              <a:ext uri="{FF2B5EF4-FFF2-40B4-BE49-F238E27FC236}">
                <a16:creationId xmlns:a16="http://schemas.microsoft.com/office/drawing/2014/main" id="{F8FEEA18-9579-7252-FF1E-BDBF29975EFF}"/>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 table, Save as csv</a:t>
            </a:r>
          </a:p>
        </p:txBody>
      </p:sp>
      <p:cxnSp>
        <p:nvCxnSpPr>
          <p:cNvPr id="9" name="Straight Arrow Connector 8">
            <a:extLst>
              <a:ext uri="{FF2B5EF4-FFF2-40B4-BE49-F238E27FC236}">
                <a16:creationId xmlns:a16="http://schemas.microsoft.com/office/drawing/2014/main" id="{D37B708A-ACF3-EABD-9CA4-5E6E2AB92DB7}"/>
              </a:ext>
            </a:extLst>
          </p:cNvPr>
          <p:cNvCxnSpPr>
            <a:stCxn id="5"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E452B6ED-58E9-1A7B-E7DF-A1003F21318C}"/>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00594" cy="4351338"/>
          </a:xfrm>
          <a:prstGeom prst="rect">
            <a:avLst/>
          </a:prstGeom>
        </p:spPr>
        <p:txBody>
          <a:bodyPr/>
          <a:lstStyle/>
          <a:p>
            <a:r>
              <a:rPr lang="en-US" sz="2200" dirty="0">
                <a:solidFill>
                  <a:schemeClr val="accent3">
                    <a:lumMod val="25000"/>
                  </a:schemeClr>
                </a:solidFill>
                <a:latin typeface="Abadi" panose="020B0604020104020204" pitchFamily="34" charset="0"/>
              </a:rPr>
              <a:t>Collect data </a:t>
            </a:r>
            <a:r>
              <a:rPr lang="en-US" sz="2200" dirty="0">
                <a:solidFill>
                  <a:schemeClr val="accent3">
                    <a:lumMod val="25000"/>
                  </a:schemeClr>
                </a:solidFill>
                <a:latin typeface="Abadi" panose="020B0604020104020204" pitchFamily="34" charset="0"/>
                <a:sym typeface="Wingdings" pitchFamily="2" charset="2"/>
              </a:rPr>
              <a:t> Count the number and occurrence of each orbit  add land outcome label  export as .csv</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a:t>
            </a:r>
            <a:r>
              <a:rPr lang="en-US" sz="2200" dirty="0">
                <a:solidFill>
                  <a:schemeClr val="accent3">
                    <a:lumMod val="25000"/>
                  </a:schemeClr>
                </a:solidFill>
                <a:latin typeface="Abadi" panose="020B0604020104020204" pitchFamily="34" charset="0"/>
                <a:hlinkClick r:id="rId3"/>
              </a:rPr>
              <a:t>https://github.com/kkgob/IBM_ds_final/blob/main/parts_before_dash/Data%20wrangling.ipynb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2B1099C0-799E-5384-FBD3-C4F6A774388B}"/>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Collect data</a:t>
            </a:r>
          </a:p>
        </p:txBody>
      </p:sp>
      <p:sp>
        <p:nvSpPr>
          <p:cNvPr id="3" name="Rectangle 2">
            <a:extLst>
              <a:ext uri="{FF2B5EF4-FFF2-40B4-BE49-F238E27FC236}">
                <a16:creationId xmlns:a16="http://schemas.microsoft.com/office/drawing/2014/main" id="{C062BE47-8BE1-BFA2-2824-F44BC6D0D707}"/>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Count number and occurrence of each orbit</a:t>
            </a:r>
          </a:p>
        </p:txBody>
      </p:sp>
      <p:sp>
        <p:nvSpPr>
          <p:cNvPr id="6" name="Rectangle 5">
            <a:extLst>
              <a:ext uri="{FF2B5EF4-FFF2-40B4-BE49-F238E27FC236}">
                <a16:creationId xmlns:a16="http://schemas.microsoft.com/office/drawing/2014/main" id="{5C3A872F-3E99-9066-AB42-96AADA23981E}"/>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Add land outcome label</a:t>
            </a:r>
          </a:p>
        </p:txBody>
      </p:sp>
      <p:cxnSp>
        <p:nvCxnSpPr>
          <p:cNvPr id="7" name="Straight Arrow Connector 6">
            <a:extLst>
              <a:ext uri="{FF2B5EF4-FFF2-40B4-BE49-F238E27FC236}">
                <a16:creationId xmlns:a16="http://schemas.microsoft.com/office/drawing/2014/main" id="{FFBAC808-4E53-A09E-1516-831AF1EBBADA}"/>
              </a:ext>
            </a:extLst>
          </p:cNvPr>
          <p:cNvCxnSpPr>
            <a:stCxn id="2" idx="2"/>
            <a:endCxn id="3"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7EA40142-C214-2995-E8DD-32F62C9492FC}"/>
              </a:ext>
            </a:extLst>
          </p:cNvPr>
          <p:cNvCxnSpPr>
            <a:stCxn id="3" idx="2"/>
            <a:endCxn id="6"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5940C9CB-1CA9-984D-BD61-2F89C8320F3F}"/>
              </a:ext>
            </a:extLst>
          </p:cNvPr>
          <p:cNvSpPr/>
          <p:nvPr/>
        </p:nvSpPr>
        <p:spPr>
          <a:xfrm>
            <a:off x="7182197" y="4595062"/>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Export as .csv file</a:t>
            </a:r>
          </a:p>
        </p:txBody>
      </p:sp>
      <p:cxnSp>
        <p:nvCxnSpPr>
          <p:cNvPr id="11" name="Straight Arrow Connector 10">
            <a:extLst>
              <a:ext uri="{FF2B5EF4-FFF2-40B4-BE49-F238E27FC236}">
                <a16:creationId xmlns:a16="http://schemas.microsoft.com/office/drawing/2014/main" id="{EC91B57F-EEB2-1DA6-C07C-A1E43EB74E91}"/>
              </a:ext>
            </a:extLst>
          </p:cNvPr>
          <p:cNvCxnSpPr>
            <a:cxnSpLocks/>
            <a:stCxn id="6" idx="2"/>
            <a:endCxn id="10" idx="0"/>
          </p:cNvCxnSpPr>
          <p:nvPr/>
        </p:nvCxnSpPr>
        <p:spPr>
          <a:xfrm>
            <a:off x="8553797" y="4136594"/>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51071"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lvl="1">
              <a:lnSpc>
                <a:spcPct val="100000"/>
              </a:lnSpc>
              <a:spcBef>
                <a:spcPts val="1400"/>
              </a:spcBef>
            </a:pPr>
            <a:r>
              <a:rPr lang="en-US" sz="1800" dirty="0">
                <a:solidFill>
                  <a:schemeClr val="accent3">
                    <a:lumMod val="25000"/>
                  </a:schemeClr>
                </a:solidFill>
                <a:latin typeface="Abadi"/>
              </a:rPr>
              <a:t>Flight number vs Launch </a:t>
            </a:r>
            <a:r>
              <a:rPr lang="en-US" sz="1800" dirty="0">
                <a:solidFill>
                  <a:schemeClr val="accent3">
                    <a:lumMod val="25000"/>
                  </a:schemeClr>
                </a:solidFill>
                <a:latin typeface="Abadi"/>
                <a:sym typeface="Wingdings" pitchFamily="2" charset="2"/>
              </a:rPr>
              <a:t> check the flight number distribution in the launch sites</a:t>
            </a:r>
          </a:p>
          <a:p>
            <a:pPr lvl="1">
              <a:lnSpc>
                <a:spcPct val="100000"/>
              </a:lnSpc>
              <a:spcBef>
                <a:spcPts val="1400"/>
              </a:spcBef>
            </a:pPr>
            <a:r>
              <a:rPr lang="en-US" sz="1800" dirty="0">
                <a:solidFill>
                  <a:schemeClr val="accent3">
                    <a:lumMod val="25000"/>
                  </a:schemeClr>
                </a:solidFill>
                <a:latin typeface="Abadi"/>
              </a:rPr>
              <a:t>Payload mass vs Launch Site </a:t>
            </a:r>
            <a:r>
              <a:rPr lang="en-US" sz="1800" dirty="0">
                <a:solidFill>
                  <a:schemeClr val="accent3">
                    <a:lumMod val="25000"/>
                  </a:schemeClr>
                </a:solidFill>
                <a:latin typeface="Abadi"/>
                <a:sym typeface="Wingdings" pitchFamily="2" charset="2"/>
              </a:rPr>
              <a:t> check the payload distribution in the launch sites</a:t>
            </a:r>
          </a:p>
          <a:p>
            <a:pPr lvl="1">
              <a:lnSpc>
                <a:spcPct val="100000"/>
              </a:lnSpc>
              <a:spcBef>
                <a:spcPts val="1400"/>
              </a:spcBef>
            </a:pPr>
            <a:r>
              <a:rPr lang="en-US" sz="1800" dirty="0">
                <a:solidFill>
                  <a:schemeClr val="accent3">
                    <a:lumMod val="25000"/>
                  </a:schemeClr>
                </a:solidFill>
                <a:latin typeface="Abadi"/>
                <a:sym typeface="Wingdings" pitchFamily="2" charset="2"/>
              </a:rPr>
              <a:t>Success rate by orbit type  check which orbits have the highest success rate</a:t>
            </a:r>
          </a:p>
          <a:p>
            <a:pPr lvl="1">
              <a:lnSpc>
                <a:spcPct val="100000"/>
              </a:lnSpc>
              <a:spcBef>
                <a:spcPts val="1400"/>
              </a:spcBef>
            </a:pPr>
            <a:r>
              <a:rPr lang="en-US" sz="1800" dirty="0">
                <a:solidFill>
                  <a:schemeClr val="accent3">
                    <a:lumMod val="25000"/>
                  </a:schemeClr>
                </a:solidFill>
                <a:latin typeface="Abadi"/>
                <a:sym typeface="Wingdings" pitchFamily="2" charset="2"/>
              </a:rPr>
              <a:t>Flight number vs Orbit type  check if there is any relationships between flight number and orbit type</a:t>
            </a:r>
          </a:p>
          <a:p>
            <a:pPr lvl="1">
              <a:lnSpc>
                <a:spcPct val="100000"/>
              </a:lnSpc>
              <a:spcBef>
                <a:spcPts val="1400"/>
              </a:spcBef>
            </a:pPr>
            <a:r>
              <a:rPr lang="en-US" sz="1800" dirty="0">
                <a:solidFill>
                  <a:schemeClr val="accent3">
                    <a:lumMod val="25000"/>
                  </a:schemeClr>
                </a:solidFill>
                <a:latin typeface="Abadi"/>
                <a:sym typeface="Wingdings" pitchFamily="2" charset="2"/>
              </a:rPr>
              <a:t>Payload mass vs Orbit type  check if there is any relationships between payload mass and orbit type</a:t>
            </a:r>
          </a:p>
          <a:p>
            <a:pPr lvl="1">
              <a:lnSpc>
                <a:spcPct val="100000"/>
              </a:lnSpc>
              <a:spcBef>
                <a:spcPts val="1400"/>
              </a:spcBef>
            </a:pPr>
            <a:r>
              <a:rPr lang="en-US" sz="1800" dirty="0">
                <a:solidFill>
                  <a:schemeClr val="accent3">
                    <a:lumMod val="25000"/>
                  </a:schemeClr>
                </a:solidFill>
                <a:latin typeface="Abadi"/>
              </a:rPr>
              <a:t>Launch success rate over years </a:t>
            </a:r>
            <a:r>
              <a:rPr lang="en-US" sz="1800" dirty="0">
                <a:solidFill>
                  <a:schemeClr val="accent3">
                    <a:lumMod val="25000"/>
                  </a:schemeClr>
                </a:solidFill>
                <a:latin typeface="Abadi"/>
                <a:sym typeface="Wingdings" pitchFamily="2" charset="2"/>
              </a:rPr>
              <a:t> investigate the historical data </a:t>
            </a:r>
            <a:endParaRPr lang="en-US" sz="18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https://github.com/kkgob/IBM_ds_final/blob/main/parts_before_dash/edadataviz.ipynb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EE311221-CFD8-54E6-8D6C-02BBCD9CD375}"/>
              </a:ext>
            </a:extLst>
          </p:cNvPr>
          <p:cNvPicPr>
            <a:picLocks noChangeAspect="1"/>
          </p:cNvPicPr>
          <p:nvPr/>
        </p:nvPicPr>
        <p:blipFill>
          <a:blip r:embed="rId4"/>
          <a:stretch>
            <a:fillRect/>
          </a:stretch>
        </p:blipFill>
        <p:spPr>
          <a:xfrm>
            <a:off x="4637073" y="2445226"/>
            <a:ext cx="7177229" cy="241055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a:lnSpc>
                <a:spcPct val="100000"/>
              </a:lnSpc>
              <a:spcBef>
                <a:spcPts val="1400"/>
              </a:spcBef>
            </a:pPr>
            <a:r>
              <a:rPr lang="en-US" sz="2000" b="1" dirty="0">
                <a:latin typeface="Abadi" panose="020B0604020104020204" pitchFamily="34" charset="0"/>
              </a:rPr>
              <a:t>Higher payloads generally have a higher success rate</a:t>
            </a:r>
            <a:endParaRPr lang="en-US" sz="2000" dirty="0">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5CC76BC5-1E1B-3A74-1029-C0B52DF2A4A1}"/>
              </a:ext>
            </a:extLst>
          </p:cNvPr>
          <p:cNvPicPr>
            <a:picLocks noChangeAspect="1"/>
          </p:cNvPicPr>
          <p:nvPr/>
        </p:nvPicPr>
        <p:blipFill>
          <a:blip r:embed="rId3"/>
          <a:stretch>
            <a:fillRect/>
          </a:stretch>
        </p:blipFill>
        <p:spPr>
          <a:xfrm>
            <a:off x="4419600" y="2069757"/>
            <a:ext cx="7772400" cy="258272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87362" y="1416598"/>
            <a:ext cx="3932238" cy="4522263"/>
          </a:xfrm>
          <a:prstGeom prst="rect">
            <a:avLst/>
          </a:prstGeom>
        </p:spPr>
        <p:txBody>
          <a:bodyPr>
            <a:normAutofit fontScale="925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r>
              <a:rPr lang="en-US" sz="1600" b="1" dirty="0"/>
              <a:t>GTO has the lowest success rate</a:t>
            </a:r>
            <a:r>
              <a:rPr lang="en-US" sz="1600" dirty="0"/>
              <a:t>, likely due to its demanding orbital insertion process.</a:t>
            </a:r>
          </a:p>
          <a:p>
            <a:r>
              <a:rPr lang="en-US" sz="1600" b="1" dirty="0"/>
              <a:t>SSO, GEO, and ES-L1 are the most reliable orbits</a:t>
            </a:r>
            <a:r>
              <a:rPr lang="en-US" sz="1600" dirty="0"/>
              <a:t> with a 100% success rate.</a:t>
            </a:r>
          </a:p>
          <a:p>
            <a:r>
              <a:rPr lang="en-US" sz="1600" b="1" dirty="0"/>
              <a:t>LEO and ISS missions have moderate success rates</a:t>
            </a:r>
            <a:r>
              <a:rPr lang="en-US" sz="1600" dirty="0"/>
              <a:t>, indicating challenges in launching to these orbits but also improvements over time.</a:t>
            </a:r>
          </a:p>
          <a:p>
            <a:r>
              <a:rPr lang="en-US" sz="1600" b="1" dirty="0"/>
              <a:t>Overall, SpaceX has achieved high reliability for most orbits</a:t>
            </a:r>
            <a:r>
              <a:rPr lang="en-US" sz="1600" dirty="0"/>
              <a:t>, with improvements seen in high-demand orbits like LEO and ISS.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2C50B1BC-D48B-E3CF-75DB-0B3FCF3FD763}"/>
              </a:ext>
            </a:extLst>
          </p:cNvPr>
          <p:cNvPicPr>
            <a:picLocks noChangeAspect="1"/>
          </p:cNvPicPr>
          <p:nvPr/>
        </p:nvPicPr>
        <p:blipFill>
          <a:blip r:embed="rId4"/>
          <a:stretch>
            <a:fillRect/>
          </a:stretch>
        </p:blipFill>
        <p:spPr>
          <a:xfrm>
            <a:off x="4419600" y="1416599"/>
            <a:ext cx="7772400" cy="452226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392086" cy="38115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a:lnSpc>
                <a:spcPct val="100000"/>
              </a:lnSpc>
              <a:spcBef>
                <a:spcPts val="1400"/>
              </a:spcBef>
            </a:pPr>
            <a:r>
              <a:rPr lang="en-US" sz="1600" b="0" i="0" u="none" strike="noStrike" dirty="0">
                <a:effectLst/>
                <a:latin typeface="Abadi" panose="020B0604020104020204" pitchFamily="34" charset="0"/>
              </a:rPr>
              <a:t>You can observe that in the LEO orbit, success seems to be related to the number of flights. Conversely, in the GTO orbit, there appears to be no relationship between flight number and success.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0F7F8E07-8684-1A98-2134-855C17444997}"/>
              </a:ext>
            </a:extLst>
          </p:cNvPr>
          <p:cNvPicPr>
            <a:picLocks noChangeAspect="1"/>
          </p:cNvPicPr>
          <p:nvPr/>
        </p:nvPicPr>
        <p:blipFill>
          <a:blip r:embed="rId3"/>
          <a:stretch>
            <a:fillRect/>
          </a:stretch>
        </p:blipFill>
        <p:spPr>
          <a:xfrm>
            <a:off x="4143705" y="1896829"/>
            <a:ext cx="7772400" cy="372649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50827"/>
            <a:ext cx="36495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algn="l"/>
            <a:r>
              <a:rPr lang="en-US" sz="1600" b="0" i="0" u="none" strike="noStrike" dirty="0">
                <a:effectLst/>
                <a:latin typeface="Abadi" panose="020B0604020104020204" pitchFamily="34" charset="0"/>
              </a:rPr>
              <a:t>With heavy payloads the successful landing or positive landing rate are more for Polar, LEO and ISS.</a:t>
            </a:r>
          </a:p>
          <a:p>
            <a:pPr algn="l"/>
            <a:r>
              <a:rPr lang="en-US" sz="1600" b="0" i="0" u="none" strike="noStrike" dirty="0">
                <a:effectLst/>
                <a:latin typeface="Abadi" panose="020B0604020104020204" pitchFamily="34" charset="0"/>
              </a:rPr>
              <a:t>However, for GTO, it's difficult to distinguish between successful and unsuccessful landings as both outcomes are present.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0C542A0D-B379-A831-6EEA-B2F02AD67518}"/>
              </a:ext>
            </a:extLst>
          </p:cNvPr>
          <p:cNvPicPr>
            <a:picLocks noChangeAspect="1"/>
          </p:cNvPicPr>
          <p:nvPr/>
        </p:nvPicPr>
        <p:blipFill>
          <a:blip r:embed="rId3"/>
          <a:stretch>
            <a:fillRect/>
          </a:stretch>
        </p:blipFill>
        <p:spPr>
          <a:xfrm>
            <a:off x="4419600" y="1650827"/>
            <a:ext cx="7772400" cy="355634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4457" y="1557880"/>
            <a:ext cx="10326708" cy="47614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t>
            </a:r>
          </a:p>
          <a:p>
            <a:pPr lvl="1">
              <a:lnSpc>
                <a:spcPct val="100000"/>
              </a:lnSpc>
              <a:spcBef>
                <a:spcPts val="1400"/>
              </a:spcBef>
            </a:pPr>
            <a:r>
              <a:rPr lang="en-US" sz="1800" dirty="0">
                <a:solidFill>
                  <a:schemeClr val="accent3">
                    <a:lumMod val="25000"/>
                  </a:schemeClr>
                </a:solidFill>
                <a:latin typeface="Abadi" panose="020B0604020104020204" pitchFamily="34" charset="0"/>
              </a:rPr>
              <a:t>Data Analysis with SQL, Visualizations, and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for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results from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results form Machine Learning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3040"/>
            <a:ext cx="10399485" cy="4322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Falcon 9 rocket is a launched by Space X on several launch sites. The major cost saving is from reusing of the first stage. Thus, if the first stage will land would have significant influences on the overall launching cost. By exploring data from different sources with various tools, this project aims to explain the correlation between all the recorded factors and the likelihood of launch success. A machine pipeline is built in the end.</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factors (features) that impact landing?</a:t>
            </a:r>
          </a:p>
          <a:p>
            <a:pPr lvl="1">
              <a:spcBef>
                <a:spcPts val="1400"/>
              </a:spcBef>
            </a:pPr>
            <a:r>
              <a:rPr lang="en-US" sz="1800" dirty="0">
                <a:solidFill>
                  <a:schemeClr val="accent3">
                    <a:lumMod val="25000"/>
                  </a:schemeClr>
                </a:solidFill>
                <a:latin typeface="Abadi" panose="020B0604020104020204" pitchFamily="34" charset="0"/>
              </a:rPr>
              <a:t>What is the correlation between the features and success rate of landing?</a:t>
            </a:r>
          </a:p>
          <a:p>
            <a:pPr lvl="1">
              <a:spcBef>
                <a:spcPts val="1400"/>
              </a:spcBef>
            </a:pPr>
            <a:endParaRPr lang="en-US" sz="1800" dirty="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 </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api.spacexdata.com</a:t>
            </a:r>
            <a:r>
              <a:rPr lang="en-US" sz="7200" dirty="0">
                <a:solidFill>
                  <a:schemeClr val="bg2">
                    <a:lumMod val="50000"/>
                  </a:schemeClr>
                </a:solidFill>
                <a:latin typeface="Abadi"/>
              </a:rPr>
              <a:t>/v4</a:t>
            </a:r>
          </a:p>
          <a:p>
            <a:pPr lvl="1">
              <a:lnSpc>
                <a:spcPct val="120000"/>
              </a:lnSpc>
              <a:spcBef>
                <a:spcPts val="1400"/>
              </a:spcBef>
            </a:pPr>
            <a:r>
              <a:rPr lang="en-US" sz="7600" dirty="0">
                <a:solidFill>
                  <a:schemeClr val="bg2">
                    <a:lumMod val="50000"/>
                  </a:schemeClr>
                </a:solidFill>
                <a:latin typeface="Abadi"/>
              </a:rPr>
              <a:t>Web Scraping</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en.wikipedia.org</a:t>
            </a:r>
            <a:r>
              <a:rPr lang="en-US" sz="7200" dirty="0">
                <a:solidFill>
                  <a:schemeClr val="bg2">
                    <a:lumMod val="50000"/>
                  </a:schemeClr>
                </a:solidFill>
                <a:latin typeface="Abadi"/>
              </a:rPr>
              <a:t>/w/</a:t>
            </a:r>
            <a:r>
              <a:rPr lang="en-US" sz="7200" dirty="0" err="1">
                <a:solidFill>
                  <a:schemeClr val="bg2">
                    <a:lumMod val="50000"/>
                  </a:schemeClr>
                </a:solidFill>
                <a:latin typeface="Abadi"/>
              </a:rPr>
              <a:t>index.php?title</a:t>
            </a:r>
            <a:r>
              <a:rPr lang="en-US" sz="7200" dirty="0">
                <a:solidFill>
                  <a:schemeClr val="bg2">
                    <a:lumMod val="50000"/>
                  </a:schemeClr>
                </a:solidFill>
                <a:latin typeface="Abadi"/>
              </a:rPr>
              <a:t>=List_of_Falcon_9_and_Falcon_Heavy_launches&amp;oldid=1027686922</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 True/False labels were added to the data set to indicate the success result of landing.</a:t>
            </a:r>
          </a:p>
          <a:p>
            <a:pPr lvl="1">
              <a:lnSpc>
                <a:spcPct val="120000"/>
              </a:lnSpc>
              <a:spcBef>
                <a:spcPts val="1400"/>
              </a:spcBef>
            </a:pPr>
            <a:r>
              <a:rPr lang="en-US" sz="7600" dirty="0">
                <a:solidFill>
                  <a:schemeClr val="bg2">
                    <a:lumMod val="50000"/>
                  </a:schemeClr>
                </a:solidFill>
                <a:latin typeface="Abadi"/>
              </a:rPr>
              <a:t>Data was filtered and cleaned</a:t>
            </a:r>
          </a:p>
          <a:p>
            <a:pPr lvl="1">
              <a:lnSpc>
                <a:spcPct val="120000"/>
              </a:lnSpc>
              <a:spcBef>
                <a:spcPts val="1400"/>
              </a:spcBef>
            </a:pPr>
            <a:r>
              <a:rPr lang="en-US" sz="7600" dirty="0">
                <a:solidFill>
                  <a:schemeClr val="bg2">
                    <a:lumMod val="50000"/>
                  </a:schemeClr>
                </a:solidFill>
                <a:latin typeface="Abadi"/>
              </a:rPr>
              <a:t>Missing values were handled with mean </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AA638-9F94-1A55-4064-69E3DFEA7F0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211001-BED5-EF8B-D08A-E28E36E060D3}"/>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65253BD0-4D33-DF3F-0AE3-73000335BAD3}"/>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was normalized and then divided into training set and testing set. </a:t>
            </a:r>
          </a:p>
          <a:p>
            <a:pPr lvl="1">
              <a:lnSpc>
                <a:spcPct val="120000"/>
              </a:lnSpc>
              <a:spcBef>
                <a:spcPts val="1400"/>
              </a:spcBef>
            </a:pPr>
            <a:r>
              <a:rPr lang="en-US" sz="7600" dirty="0">
                <a:solidFill>
                  <a:schemeClr val="bg2">
                    <a:lumMod val="50000"/>
                  </a:schemeClr>
                </a:solidFill>
                <a:latin typeface="Abadi"/>
              </a:rPr>
              <a:t>Evaluated by different Machine Learning Algorithms, the overall accuracy was recorded.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51B73BB5-510A-B791-7205-BC201E1062E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874714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Data sets are collected from API and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GET data from the Space X API </a:t>
            </a:r>
            <a:r>
              <a:rPr lang="en-US" sz="2200" dirty="0">
                <a:solidFill>
                  <a:schemeClr val="accent3">
                    <a:lumMod val="25000"/>
                  </a:schemeClr>
                </a:solidFill>
                <a:latin typeface="Abadi" panose="020B0604020104020204" pitchFamily="34" charset="0"/>
                <a:sym typeface="Wingdings" pitchFamily="2" charset="2"/>
              </a:rPr>
              <a:t> </a:t>
            </a:r>
            <a:r>
              <a:rPr lang="en-US" sz="2200" dirty="0">
                <a:solidFill>
                  <a:schemeClr val="accent3">
                    <a:lumMod val="25000"/>
                  </a:schemeClr>
                </a:solidFill>
                <a:latin typeface="Abadi"/>
              </a:rPr>
              <a:t>Filter data </a:t>
            </a:r>
            <a:r>
              <a:rPr lang="en-US" sz="2200" dirty="0">
                <a:solidFill>
                  <a:schemeClr val="accent3">
                    <a:lumMod val="25000"/>
                  </a:schemeClr>
                </a:solidFill>
                <a:latin typeface="Abadi"/>
                <a:sym typeface="Wingdings" pitchFamily="2" charset="2"/>
              </a:rPr>
              <a:t> clean data and handle missing values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https://github.com/kkgob/IBM_ds_final/blob/main/parts_before_dash/spacex-data-collection-api.ipynb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07F49538-FD4C-04D3-FEBB-DBA5FB8E7FB1}"/>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Space X API</a:t>
            </a:r>
          </a:p>
        </p:txBody>
      </p:sp>
      <p:sp>
        <p:nvSpPr>
          <p:cNvPr id="7" name="Rectangle 6">
            <a:extLst>
              <a:ext uri="{FF2B5EF4-FFF2-40B4-BE49-F238E27FC236}">
                <a16:creationId xmlns:a16="http://schemas.microsoft.com/office/drawing/2014/main" id="{E31C98B7-B77B-7136-FD13-D09E5E1A8757}"/>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data (keep ”Falcon 9”)</a:t>
            </a:r>
          </a:p>
        </p:txBody>
      </p:sp>
      <p:sp>
        <p:nvSpPr>
          <p:cNvPr id="8" name="Rectangle 7">
            <a:extLst>
              <a:ext uri="{FF2B5EF4-FFF2-40B4-BE49-F238E27FC236}">
                <a16:creationId xmlns:a16="http://schemas.microsoft.com/office/drawing/2014/main" id="{215D687C-E381-1D53-BD00-4B41D275DD13}"/>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Clean data/ handle missing values </a:t>
            </a:r>
          </a:p>
        </p:txBody>
      </p:sp>
      <p:cxnSp>
        <p:nvCxnSpPr>
          <p:cNvPr id="10" name="Straight Arrow Connector 9">
            <a:extLst>
              <a:ext uri="{FF2B5EF4-FFF2-40B4-BE49-F238E27FC236}">
                <a16:creationId xmlns:a16="http://schemas.microsoft.com/office/drawing/2014/main" id="{82A7206B-4927-D175-3523-34A7A8E71D3C}"/>
              </a:ext>
            </a:extLst>
          </p:cNvPr>
          <p:cNvCxnSpPr>
            <a:stCxn id="2"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CB27DC88-1A89-C344-74D7-1276924DFF82}"/>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293</TotalTime>
  <Words>1937</Words>
  <Application>Microsoft Macintosh PowerPoint</Application>
  <PresentationFormat>Widescreen</PresentationFormat>
  <Paragraphs>274</Paragraphs>
  <Slides>48</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苏城 李</cp:lastModifiedBy>
  <cp:revision>231</cp:revision>
  <dcterms:created xsi:type="dcterms:W3CDTF">2021-04-29T18:58:34Z</dcterms:created>
  <dcterms:modified xsi:type="dcterms:W3CDTF">2025-02-18T00:39:38Z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